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3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10/20/2020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JEZIKOVNI KOMPAS</a:t>
            </a:r>
            <a:endParaRPr lang="sl-SI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l-SI" dirty="0" smtClean="0"/>
              <a:t>2. ENOTA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83207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Državni jezik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l-SI" sz="2800" b="1" dirty="0" smtClean="0"/>
              <a:t>V RS </a:t>
            </a:r>
            <a:r>
              <a:rPr lang="sl-SI" sz="2800" dirty="0" smtClean="0"/>
              <a:t>je </a:t>
            </a:r>
            <a:r>
              <a:rPr lang="sl-SI" sz="2800" dirty="0"/>
              <a:t>državni </a:t>
            </a:r>
            <a:r>
              <a:rPr lang="sl-SI" sz="2800" dirty="0" smtClean="0"/>
              <a:t>jezik </a:t>
            </a:r>
            <a:r>
              <a:rPr lang="sl-SI" sz="2800" b="1" dirty="0" smtClean="0"/>
              <a:t>slovenščina,</a:t>
            </a:r>
            <a:r>
              <a:rPr lang="sl-SI" sz="2800" dirty="0" smtClean="0"/>
              <a:t> ker </a:t>
            </a:r>
            <a:r>
              <a:rPr lang="sl-SI" sz="2800" b="1" dirty="0"/>
              <a:t>predstavlja Slovenijo kot samostojno državo</a:t>
            </a:r>
            <a:r>
              <a:rPr lang="sl-SI" sz="2800" dirty="0"/>
              <a:t>. </a:t>
            </a:r>
            <a:endParaRPr lang="sl-SI" sz="2800" dirty="0" smtClean="0"/>
          </a:p>
          <a:p>
            <a:r>
              <a:rPr lang="sl-SI" sz="2800" b="1" dirty="0" smtClean="0"/>
              <a:t>Predstavniki </a:t>
            </a:r>
            <a:r>
              <a:rPr lang="sl-SI" sz="2800" b="1" dirty="0"/>
              <a:t>države </a:t>
            </a:r>
            <a:r>
              <a:rPr lang="sl-SI" sz="2800" dirty="0"/>
              <a:t>(predsednik države, poslanci, sodišča, vojska </a:t>
            </a:r>
            <a:r>
              <a:rPr lang="sl-SI" sz="2800" dirty="0" smtClean="0"/>
              <a:t>...) z državnim jezikom predstavljajo </a:t>
            </a:r>
            <a:r>
              <a:rPr lang="sl-SI" sz="2800" dirty="0"/>
              <a:t>Slovenijo kot samostojno </a:t>
            </a:r>
            <a:r>
              <a:rPr lang="sl-SI" sz="2800" dirty="0" smtClean="0"/>
              <a:t>državo.</a:t>
            </a:r>
          </a:p>
          <a:p>
            <a:r>
              <a:rPr lang="sl-SI" sz="2800" dirty="0"/>
              <a:t>V</a:t>
            </a:r>
            <a:r>
              <a:rPr lang="sl-SI" sz="2800" dirty="0" smtClean="0"/>
              <a:t> državnem jeziku zapisani</a:t>
            </a:r>
            <a:r>
              <a:rPr lang="sl-SI" sz="2800" b="1" dirty="0" smtClean="0"/>
              <a:t> ustava</a:t>
            </a:r>
            <a:r>
              <a:rPr lang="sl-SI" sz="2800" dirty="0" smtClean="0"/>
              <a:t> in </a:t>
            </a:r>
            <a:r>
              <a:rPr lang="sl-SI" sz="2800" b="1" dirty="0" smtClean="0"/>
              <a:t>državna </a:t>
            </a:r>
            <a:r>
              <a:rPr lang="sl-SI" sz="2800" b="1" dirty="0"/>
              <a:t>himna</a:t>
            </a:r>
            <a:r>
              <a:rPr lang="sl-SI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4467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Uradni jezik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b="1" dirty="0" smtClean="0"/>
              <a:t>V RS je </a:t>
            </a:r>
            <a:r>
              <a:rPr lang="sl-SI" dirty="0"/>
              <a:t>uradni </a:t>
            </a:r>
            <a:r>
              <a:rPr lang="sl-SI" dirty="0" smtClean="0"/>
              <a:t>jezik </a:t>
            </a:r>
            <a:r>
              <a:rPr lang="sl-SI" b="1" dirty="0" smtClean="0"/>
              <a:t>slovenščina</a:t>
            </a:r>
            <a:r>
              <a:rPr lang="sl-SI" dirty="0" smtClean="0"/>
              <a:t>.</a:t>
            </a:r>
            <a:r>
              <a:rPr lang="sl-SI" dirty="0"/>
              <a:t> </a:t>
            </a:r>
            <a:endParaRPr lang="sl-SI" dirty="0" smtClean="0"/>
          </a:p>
          <a:p>
            <a:r>
              <a:rPr lang="sl-SI" dirty="0"/>
              <a:t>Na območjih, kjer živijo poleg Slovencev tudi </a:t>
            </a:r>
            <a:r>
              <a:rPr lang="sl-SI" b="1" dirty="0"/>
              <a:t>pripadniki italijanske oz. madžarske manjšine</a:t>
            </a:r>
            <a:r>
              <a:rPr lang="sl-SI" dirty="0"/>
              <a:t>, je poleg slovenščine uradni jezik tudi </a:t>
            </a:r>
            <a:r>
              <a:rPr lang="sl-SI" b="1" dirty="0"/>
              <a:t>madžarski</a:t>
            </a:r>
            <a:r>
              <a:rPr lang="sl-SI" dirty="0"/>
              <a:t> oz. </a:t>
            </a:r>
            <a:r>
              <a:rPr lang="sl-SI" b="1" dirty="0"/>
              <a:t>italijanski</a:t>
            </a:r>
            <a:r>
              <a:rPr lang="sl-SI" dirty="0"/>
              <a:t>. </a:t>
            </a:r>
            <a:endParaRPr lang="sl-SI" dirty="0" smtClean="0"/>
          </a:p>
          <a:p>
            <a:r>
              <a:rPr lang="sl-SI" dirty="0" smtClean="0"/>
              <a:t>Slovenščina kot uradni jezik: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	uradna pisma </a:t>
            </a:r>
            <a:r>
              <a:rPr lang="sl-SI" dirty="0"/>
              <a:t>in </a:t>
            </a:r>
            <a:r>
              <a:rPr lang="sl-SI" dirty="0" smtClean="0"/>
              <a:t>pogovori,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	učni </a:t>
            </a:r>
            <a:r>
              <a:rPr lang="sl-SI" dirty="0"/>
              <a:t>jezik v šolah, </a:t>
            </a:r>
            <a:endParaRPr lang="sl-S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	jezik </a:t>
            </a:r>
            <a:r>
              <a:rPr lang="sl-SI" dirty="0"/>
              <a:t>policije, sodišč in drugih uradnih </a:t>
            </a:r>
            <a:r>
              <a:rPr lang="sl-SI" dirty="0" smtClean="0"/>
              <a:t>ustanov</a:t>
            </a:r>
            <a:r>
              <a:rPr lang="sl-SI" dirty="0"/>
              <a:t>,</a:t>
            </a:r>
            <a:endParaRPr lang="sl-SI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	napisi </a:t>
            </a:r>
            <a:r>
              <a:rPr lang="sl-SI" dirty="0"/>
              <a:t>na prometnih tablah in javni napisi (imena ulic, ustanov</a:t>
            </a:r>
            <a:r>
              <a:rPr lang="sl-SI" dirty="0" smtClean="0"/>
              <a:t>),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	sredstva </a:t>
            </a:r>
            <a:r>
              <a:rPr lang="sl-SI" dirty="0"/>
              <a:t>množičnega </a:t>
            </a:r>
            <a:r>
              <a:rPr lang="sl-SI" dirty="0" smtClean="0"/>
              <a:t>obveščanja,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l-SI" dirty="0" smtClean="0"/>
              <a:t>	različna področja </a:t>
            </a:r>
            <a:r>
              <a:rPr lang="sl-SI" dirty="0"/>
              <a:t>kulture in znanosti. 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68469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Zamejec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Tisti, ki je za mejo.</a:t>
            </a:r>
          </a:p>
          <a:p>
            <a:r>
              <a:rPr lang="sl-SI" sz="3200" dirty="0" smtClean="0"/>
              <a:t>Po velikih spremembah meja v Evropi (npr. po 1. in 2. svetovni vojni) je nekaj Slovencev ostalo za mejo, zato jim pravimo zamejci ali zamejski Slovenci.</a:t>
            </a:r>
          </a:p>
          <a:p>
            <a:endParaRPr lang="sl-SI" sz="4000" dirty="0"/>
          </a:p>
        </p:txBody>
      </p:sp>
    </p:spTree>
    <p:extLst>
      <p:ext uri="{BB962C8B-B14F-4D97-AF65-F5344CB8AC3E}">
        <p14:creationId xmlns:p14="http://schemas.microsoft.com/office/powerpoint/2010/main" val="2406566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Izseljenec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Tisti, ki se je izselil.</a:t>
            </a:r>
          </a:p>
          <a:p>
            <a:r>
              <a:rPr lang="sl-SI" sz="3200" dirty="0" smtClean="0"/>
              <a:t>Slovenci, ki so se izselili v druge države (npr. v Nemčijo, na Švedsko, v Argentino itd.), navadno v želji po boljšem zaslužku.</a:t>
            </a:r>
          </a:p>
          <a:p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296433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Materni jezik ali prvi jezik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l-SI" sz="3500" dirty="0" smtClean="0"/>
              <a:t>ga usvojimo,</a:t>
            </a:r>
          </a:p>
          <a:p>
            <a:r>
              <a:rPr lang="sl-SI" sz="3200" dirty="0" smtClean="0"/>
              <a:t>učimo se ga najprej, že doma,</a:t>
            </a:r>
          </a:p>
          <a:p>
            <a:r>
              <a:rPr lang="sl-SI" sz="3200" dirty="0"/>
              <a:t>v njem razmišljamo, čustvujemo in se </a:t>
            </a:r>
            <a:r>
              <a:rPr lang="sl-SI" sz="3200" dirty="0" smtClean="0"/>
              <a:t>sporazumevamo,</a:t>
            </a:r>
          </a:p>
          <a:p>
            <a:r>
              <a:rPr lang="sl-SI" sz="3200" dirty="0" smtClean="0"/>
              <a:t>ga večinoma najpogosteje in najbolje uporabljamo,</a:t>
            </a:r>
          </a:p>
          <a:p>
            <a:r>
              <a:rPr lang="sl-SI" sz="3200" dirty="0" smtClean="0"/>
              <a:t>se </a:t>
            </a:r>
            <a:r>
              <a:rPr lang="sl-SI" sz="3200" dirty="0"/>
              <a:t>z njim identificiramo, hkrati pa z njim </a:t>
            </a:r>
            <a:r>
              <a:rPr lang="sl-SI" sz="3200" dirty="0" smtClean="0"/>
              <a:t>razvijamo, </a:t>
            </a:r>
            <a:r>
              <a:rPr lang="sl-SI" sz="3200" dirty="0"/>
              <a:t>narodno zavest in </a:t>
            </a:r>
            <a:r>
              <a:rPr lang="sl-SI" sz="3200" dirty="0" smtClean="0"/>
              <a:t>kulturo.</a:t>
            </a:r>
            <a:endParaRPr lang="sl-SI" sz="3200" dirty="0"/>
          </a:p>
        </p:txBody>
      </p:sp>
    </p:spTree>
    <p:extLst>
      <p:ext uri="{BB962C8B-B14F-4D97-AF65-F5344CB8AC3E}">
        <p14:creationId xmlns:p14="http://schemas.microsoft.com/office/powerpoint/2010/main" val="371789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Drugi jezik ali jezik okolja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2800" dirty="0" smtClean="0"/>
              <a:t>drugi jezik posamezniki uporabljajo za sporazumevanje </a:t>
            </a:r>
            <a:r>
              <a:rPr lang="sl-SI" sz="2800" dirty="0"/>
              <a:t>s svojim okoljem, </a:t>
            </a:r>
            <a:endParaRPr lang="sl-SI" sz="2800" dirty="0" smtClean="0"/>
          </a:p>
          <a:p>
            <a:r>
              <a:rPr lang="sl-SI" sz="2800" dirty="0" smtClean="0"/>
              <a:t>v </a:t>
            </a:r>
            <a:r>
              <a:rPr lang="sl-SI" sz="2800" dirty="0"/>
              <a:t>drugačnih okoliščinah (npr. doma, pri učenju itd.) pa uporabljajo druge </a:t>
            </a:r>
            <a:r>
              <a:rPr lang="sl-SI" sz="2800" dirty="0" smtClean="0"/>
              <a:t>jezike</a:t>
            </a:r>
            <a:r>
              <a:rPr lang="sl-SI" sz="2800" dirty="0"/>
              <a:t>,</a:t>
            </a:r>
            <a:endParaRPr lang="sl-SI" sz="2800" dirty="0" smtClean="0"/>
          </a:p>
          <a:p>
            <a:r>
              <a:rPr lang="sl-SI" sz="2800" dirty="0" smtClean="0"/>
              <a:t>vloga drugega jezika </a:t>
            </a:r>
            <a:r>
              <a:rPr lang="sl-SI" sz="2800" dirty="0"/>
              <a:t>je v prvi vrsti socializacijska – znanje </a:t>
            </a:r>
            <a:r>
              <a:rPr lang="sl-SI" sz="2800" dirty="0" smtClean="0"/>
              <a:t>drugega jezika govorcem </a:t>
            </a:r>
            <a:r>
              <a:rPr lang="sl-SI" sz="2800" dirty="0"/>
              <a:t>odpira možnosti aktivnejšega vključevanja v družbo, v izobraževalne procese in na trg dela</a:t>
            </a:r>
            <a:r>
              <a:rPr lang="sl-SI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4118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Tuji jezik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l-SI" sz="3200" dirty="0" smtClean="0"/>
              <a:t>Tuji </a:t>
            </a:r>
            <a:r>
              <a:rPr lang="sl-SI" sz="3200" dirty="0"/>
              <a:t>jezik se običajno učimo v okolju, kjer ta jezik ni v uporabi. </a:t>
            </a:r>
            <a:endParaRPr lang="sl-SI" sz="3200" dirty="0" smtClean="0"/>
          </a:p>
          <a:p>
            <a:r>
              <a:rPr lang="sl-SI" sz="3200" dirty="0" smtClean="0"/>
              <a:t>Z </a:t>
            </a:r>
            <a:r>
              <a:rPr lang="sl-SI" sz="3200" dirty="0"/>
              <a:t>njim vzpostavljamo stike zunaj lastne jezikovne skupnosti.</a:t>
            </a:r>
          </a:p>
        </p:txBody>
      </p:sp>
    </p:spTree>
    <p:extLst>
      <p:ext uri="{BB962C8B-B14F-4D97-AF65-F5344CB8AC3E}">
        <p14:creationId xmlns:p14="http://schemas.microsoft.com/office/powerpoint/2010/main" val="3315771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TM03457510[[fn=Milo]]</Template>
  <TotalTime>76</TotalTime>
  <Words>272</Words>
  <Application>Microsoft Office PowerPoint</Application>
  <PresentationFormat>Širokozaslonsko</PresentationFormat>
  <Paragraphs>35</Paragraphs>
  <Slides>8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Garamond</vt:lpstr>
      <vt:lpstr>Savon</vt:lpstr>
      <vt:lpstr>JEZIKOVNI KOMPAS</vt:lpstr>
      <vt:lpstr>Državni jezik</vt:lpstr>
      <vt:lpstr>Uradni jezik</vt:lpstr>
      <vt:lpstr>Zamejec</vt:lpstr>
      <vt:lpstr>Izseljenec</vt:lpstr>
      <vt:lpstr>Materni jezik ali prvi jezik</vt:lpstr>
      <vt:lpstr>Drugi jezik ali jezik okolja</vt:lpstr>
      <vt:lpstr>Tuji jezik</vt:lpstr>
    </vt:vector>
  </TitlesOfParts>
  <Company>MIZŠ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slovenski jezik tukaj in zdaj</dc:title>
  <dc:creator>Uporabnik</dc:creator>
  <cp:lastModifiedBy>Uporabnik</cp:lastModifiedBy>
  <cp:revision>9</cp:revision>
  <dcterms:created xsi:type="dcterms:W3CDTF">2020-10-01T11:30:40Z</dcterms:created>
  <dcterms:modified xsi:type="dcterms:W3CDTF">2020-10-20T09:14:43Z</dcterms:modified>
</cp:coreProperties>
</file>