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79" r:id="rId3"/>
    <p:sldId id="264" r:id="rId4"/>
    <p:sldId id="265" r:id="rId5"/>
    <p:sldId id="266" r:id="rId6"/>
    <p:sldId id="275" r:id="rId7"/>
    <p:sldId id="274" r:id="rId8"/>
    <p:sldId id="276" r:id="rId9"/>
    <p:sldId id="278" r:id="rId10"/>
    <p:sldId id="280" r:id="rId11"/>
    <p:sldId id="281" r:id="rId12"/>
    <p:sldId id="282" r:id="rId13"/>
    <p:sldId id="283" r:id="rId14"/>
    <p:sldId id="284" r:id="rId15"/>
    <p:sldId id="285" r:id="rId16"/>
    <p:sldId id="288" r:id="rId17"/>
    <p:sldId id="286" r:id="rId18"/>
    <p:sldId id="289" r:id="rId19"/>
    <p:sldId id="29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Joj, že?!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4. enota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3207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935" y="2103438"/>
            <a:ext cx="5716129" cy="3932237"/>
          </a:xfrm>
        </p:spPr>
      </p:pic>
    </p:spTree>
    <p:extLst>
      <p:ext uri="{BB962C8B-B14F-4D97-AF65-F5344CB8AC3E}">
        <p14:creationId xmlns:p14="http://schemas.microsoft.com/office/powerpoint/2010/main" val="379832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53" y="2103438"/>
            <a:ext cx="5712293" cy="3932237"/>
          </a:xfrm>
        </p:spPr>
      </p:pic>
    </p:spTree>
    <p:extLst>
      <p:ext uri="{BB962C8B-B14F-4D97-AF65-F5344CB8AC3E}">
        <p14:creationId xmlns:p14="http://schemas.microsoft.com/office/powerpoint/2010/main" val="248382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652" y="2103438"/>
            <a:ext cx="5706696" cy="3932237"/>
          </a:xfrm>
        </p:spPr>
      </p:pic>
    </p:spTree>
    <p:extLst>
      <p:ext uri="{BB962C8B-B14F-4D97-AF65-F5344CB8AC3E}">
        <p14:creationId xmlns:p14="http://schemas.microsoft.com/office/powerpoint/2010/main" val="39483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384" y="642593"/>
            <a:ext cx="10154816" cy="2324541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S katerimi besedami žalosti, zaskrbljenosti, presenečenja sta sogovorca izrazila svoje razpoloženje?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8" y="3247053"/>
            <a:ext cx="9949542" cy="2787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600" dirty="0"/>
              <a:t>Svoje razpoloženje sta izrazila z </a:t>
            </a:r>
            <a:r>
              <a:rPr lang="sl-SI" sz="3600" dirty="0" smtClean="0"/>
              <a:t>besedami:</a:t>
            </a:r>
          </a:p>
          <a:p>
            <a:r>
              <a:rPr lang="sl-SI" sz="3600" u="sng" dirty="0" smtClean="0"/>
              <a:t>av</a:t>
            </a:r>
            <a:r>
              <a:rPr lang="sl-SI" sz="3600" dirty="0" smtClean="0"/>
              <a:t>, </a:t>
            </a:r>
          </a:p>
          <a:p>
            <a:r>
              <a:rPr lang="sl-SI" sz="3600" u="sng" dirty="0" smtClean="0"/>
              <a:t>joj</a:t>
            </a:r>
            <a:r>
              <a:rPr lang="sl-SI" sz="3600" dirty="0" smtClean="0"/>
              <a:t> in </a:t>
            </a:r>
          </a:p>
          <a:p>
            <a:r>
              <a:rPr lang="sl-SI" sz="3600" u="sng" dirty="0" smtClean="0"/>
              <a:t>uf.</a:t>
            </a:r>
            <a:endParaRPr lang="sl-SI" sz="3600" u="sng" dirty="0"/>
          </a:p>
        </p:txBody>
      </p:sp>
    </p:spTree>
    <p:extLst>
      <p:ext uri="{BB962C8B-B14F-4D97-AF65-F5344CB8AC3E}">
        <p14:creationId xmlns:p14="http://schemas.microsoft.com/office/powerpoint/2010/main" val="196542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Odpri delovni zvezek na str. 53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3600" dirty="0" smtClean="0"/>
              <a:t>Oglej </a:t>
            </a:r>
            <a:r>
              <a:rPr lang="sl-SI" sz="3600" dirty="0"/>
              <a:t>si še ilustracijo 1. naloge v delovnem </a:t>
            </a:r>
            <a:r>
              <a:rPr lang="sl-SI" sz="3600" dirty="0" smtClean="0"/>
              <a:t>zvezku.</a:t>
            </a:r>
          </a:p>
          <a:p>
            <a:r>
              <a:rPr lang="sl-SI" sz="3600" dirty="0"/>
              <a:t>R</a:t>
            </a:r>
            <a:r>
              <a:rPr lang="sl-SI" sz="3600" dirty="0" smtClean="0"/>
              <a:t>eši nalogi 2 in 3.</a:t>
            </a:r>
            <a:endParaRPr lang="sl-SI" sz="36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632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Zapiši ugotovitev v zvezek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72816"/>
            <a:ext cx="10058400" cy="42622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l-SI" sz="4800" dirty="0" smtClean="0">
                <a:solidFill>
                  <a:srgbClr val="C00000"/>
                </a:solidFill>
              </a:rPr>
              <a:t>MEDMET</a:t>
            </a:r>
            <a:endParaRPr lang="sl-SI" sz="3600" dirty="0"/>
          </a:p>
          <a:p>
            <a:pPr marL="0" indent="0" algn="ctr">
              <a:buNone/>
            </a:pPr>
            <a:endParaRPr lang="sl-SI" sz="3600" dirty="0" smtClean="0"/>
          </a:p>
          <a:p>
            <a:pPr marL="0" indent="0">
              <a:buNone/>
            </a:pPr>
            <a:r>
              <a:rPr lang="sl-SI" sz="3200" dirty="0" smtClean="0"/>
              <a:t>Besede, s katerimi izražamo svoje </a:t>
            </a:r>
            <a:r>
              <a:rPr lang="sl-SI" sz="3200" b="1" dirty="0" smtClean="0">
                <a:solidFill>
                  <a:srgbClr val="0070C0"/>
                </a:solidFill>
              </a:rPr>
              <a:t>razpoloženje</a:t>
            </a:r>
            <a:r>
              <a:rPr lang="sl-SI" sz="3200" dirty="0" smtClean="0">
                <a:solidFill>
                  <a:srgbClr val="0070C0"/>
                </a:solidFill>
              </a:rPr>
              <a:t> </a:t>
            </a:r>
            <a:r>
              <a:rPr lang="sl-SI" sz="3200" dirty="0" smtClean="0"/>
              <a:t>ali </a:t>
            </a:r>
            <a:r>
              <a:rPr lang="sl-SI" sz="3200" b="1" dirty="0" smtClean="0">
                <a:solidFill>
                  <a:srgbClr val="92D050"/>
                </a:solidFill>
              </a:rPr>
              <a:t>posnemamo</a:t>
            </a:r>
            <a:r>
              <a:rPr lang="sl-SI" sz="3200" dirty="0" smtClean="0">
                <a:solidFill>
                  <a:srgbClr val="92D050"/>
                </a:solidFill>
              </a:rPr>
              <a:t> </a:t>
            </a:r>
            <a:r>
              <a:rPr lang="sl-SI" sz="3200" b="1" dirty="0" smtClean="0">
                <a:solidFill>
                  <a:srgbClr val="92D050"/>
                </a:solidFill>
              </a:rPr>
              <a:t>naravne zvoke</a:t>
            </a:r>
            <a:r>
              <a:rPr lang="sl-SI" sz="3200" dirty="0" smtClean="0"/>
              <a:t>, so </a:t>
            </a:r>
            <a:r>
              <a:rPr lang="sl-SI" sz="3200" b="1" dirty="0" smtClean="0">
                <a:solidFill>
                  <a:srgbClr val="C00000"/>
                </a:solidFill>
              </a:rPr>
              <a:t>medmeti</a:t>
            </a:r>
            <a:r>
              <a:rPr lang="sl-SI" sz="3200" dirty="0" smtClean="0"/>
              <a:t>.</a:t>
            </a:r>
          </a:p>
          <a:p>
            <a:pPr marL="0" indent="0">
              <a:buNone/>
            </a:pPr>
            <a:endParaRPr lang="sl-SI" sz="3200" dirty="0" smtClean="0"/>
          </a:p>
          <a:p>
            <a:pPr marL="0" indent="0">
              <a:buNone/>
            </a:pPr>
            <a:r>
              <a:rPr lang="sl-SI" sz="3200" dirty="0" smtClean="0"/>
              <a:t>Na </a:t>
            </a:r>
            <a:r>
              <a:rPr lang="sl-SI" sz="3200" dirty="0"/>
              <a:t>podlagi tega ločimo </a:t>
            </a:r>
            <a:r>
              <a:rPr lang="sl-SI" sz="3200" b="1" dirty="0" smtClean="0">
                <a:solidFill>
                  <a:srgbClr val="0070C0"/>
                </a:solidFill>
              </a:rPr>
              <a:t>razpoloženjske</a:t>
            </a:r>
            <a:r>
              <a:rPr lang="sl-SI" sz="3200" dirty="0" smtClean="0"/>
              <a:t> in </a:t>
            </a:r>
            <a:r>
              <a:rPr lang="sl-SI" sz="3200" b="1" dirty="0" smtClean="0">
                <a:solidFill>
                  <a:srgbClr val="92D050"/>
                </a:solidFill>
              </a:rPr>
              <a:t>posnemovalne</a:t>
            </a:r>
            <a:r>
              <a:rPr lang="sl-SI" sz="3200" dirty="0" smtClean="0"/>
              <a:t> medmete</a:t>
            </a:r>
            <a:r>
              <a:rPr lang="sl-SI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50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27788"/>
            <a:ext cx="10058400" cy="5307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200" dirty="0"/>
              <a:t>Medmetom </a:t>
            </a:r>
            <a:r>
              <a:rPr lang="sl-SI" sz="3200" dirty="0">
                <a:solidFill>
                  <a:srgbClr val="C00000"/>
                </a:solidFill>
              </a:rPr>
              <a:t>ne moremo spreminjati oblike</a:t>
            </a:r>
            <a:r>
              <a:rPr lang="sl-SI" sz="3200" dirty="0"/>
              <a:t>, prav tako se po njih najpogosteje </a:t>
            </a:r>
            <a:r>
              <a:rPr lang="sl-SI" sz="3200" dirty="0">
                <a:solidFill>
                  <a:srgbClr val="C00000"/>
                </a:solidFill>
              </a:rPr>
              <a:t>ne moremo vprašati</a:t>
            </a:r>
            <a:r>
              <a:rPr lang="sl-SI" sz="3200" dirty="0"/>
              <a:t>. </a:t>
            </a:r>
          </a:p>
          <a:p>
            <a:pPr marL="0" indent="0">
              <a:buNone/>
            </a:pPr>
            <a:endParaRPr lang="sl-SI" sz="3200" dirty="0" smtClean="0"/>
          </a:p>
          <a:p>
            <a:pPr marL="0" indent="0">
              <a:buNone/>
            </a:pPr>
            <a:r>
              <a:rPr lang="sl-SI" sz="3200" dirty="0" smtClean="0"/>
              <a:t>Poved izgovorimo </a:t>
            </a:r>
            <a:r>
              <a:rPr lang="sl-SI" sz="3200" dirty="0" smtClean="0">
                <a:solidFill>
                  <a:srgbClr val="C00000"/>
                </a:solidFill>
              </a:rPr>
              <a:t>čustveno</a:t>
            </a:r>
            <a:r>
              <a:rPr lang="sl-SI" sz="3200" dirty="0" smtClean="0"/>
              <a:t> prizadeto.</a:t>
            </a:r>
          </a:p>
          <a:p>
            <a:pPr marL="0" indent="0">
              <a:buNone/>
            </a:pPr>
            <a:r>
              <a:rPr lang="sl-SI" sz="3200" dirty="0" smtClean="0"/>
              <a:t>Za medmetom naredimo </a:t>
            </a:r>
            <a:r>
              <a:rPr lang="sl-SI" sz="3200" dirty="0" smtClean="0">
                <a:solidFill>
                  <a:srgbClr val="C00000"/>
                </a:solidFill>
              </a:rPr>
              <a:t>premor</a:t>
            </a:r>
            <a:r>
              <a:rPr lang="sl-SI" sz="3200" dirty="0" smtClean="0"/>
              <a:t>.</a:t>
            </a:r>
          </a:p>
          <a:p>
            <a:pPr marL="0" indent="0">
              <a:buNone/>
            </a:pPr>
            <a:endParaRPr lang="sl-SI" sz="3200" dirty="0" smtClean="0"/>
          </a:p>
          <a:p>
            <a:pPr marL="0" indent="0">
              <a:buNone/>
            </a:pPr>
            <a:r>
              <a:rPr lang="sl-SI" sz="3200" dirty="0" smtClean="0"/>
              <a:t>Na koncu povedi postavimo </a:t>
            </a:r>
            <a:r>
              <a:rPr lang="sl-SI" sz="3200" dirty="0" smtClean="0">
                <a:solidFill>
                  <a:srgbClr val="C00000"/>
                </a:solidFill>
              </a:rPr>
              <a:t>klicaj</a:t>
            </a:r>
            <a:r>
              <a:rPr lang="sl-SI" sz="3200" dirty="0" smtClean="0"/>
              <a:t>.</a:t>
            </a:r>
          </a:p>
          <a:p>
            <a:pPr marL="0" indent="0">
              <a:buNone/>
            </a:pPr>
            <a:r>
              <a:rPr lang="sl-SI" sz="3200" dirty="0" smtClean="0"/>
              <a:t>Za medmetom postavimo </a:t>
            </a:r>
            <a:r>
              <a:rPr lang="sl-SI" sz="3200" dirty="0" smtClean="0">
                <a:solidFill>
                  <a:srgbClr val="C00000"/>
                </a:solidFill>
              </a:rPr>
              <a:t>vejico</a:t>
            </a:r>
            <a:r>
              <a:rPr lang="sl-SI" sz="3200" dirty="0" smtClean="0"/>
              <a:t>.</a:t>
            </a:r>
          </a:p>
          <a:p>
            <a:pPr marL="0" indent="0">
              <a:buNone/>
            </a:pPr>
            <a:endParaRPr lang="sl-SI" sz="3200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6244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Odpri delovni </a:t>
            </a:r>
            <a:r>
              <a:rPr lang="sl-SI" dirty="0" smtClean="0"/>
              <a:t>zvezek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461" y="2084459"/>
            <a:ext cx="10058400" cy="3931920"/>
          </a:xfrm>
        </p:spPr>
        <p:txBody>
          <a:bodyPr/>
          <a:lstStyle/>
          <a:p>
            <a:r>
              <a:rPr lang="sl-SI" sz="3600" dirty="0" smtClean="0"/>
              <a:t>Na strani 54 reši </a:t>
            </a:r>
            <a:r>
              <a:rPr lang="sl-SI" sz="3600" dirty="0"/>
              <a:t>nalogi </a:t>
            </a:r>
            <a:r>
              <a:rPr lang="sl-SI" sz="3600" dirty="0" smtClean="0"/>
              <a:t>4 in 5,</a:t>
            </a:r>
          </a:p>
          <a:p>
            <a:r>
              <a:rPr lang="sl-SI" sz="3600" dirty="0" smtClean="0"/>
              <a:t>na </a:t>
            </a:r>
            <a:r>
              <a:rPr lang="sl-SI" sz="3600" dirty="0"/>
              <a:t>strani </a:t>
            </a:r>
            <a:r>
              <a:rPr lang="sl-SI" sz="3600" dirty="0" smtClean="0"/>
              <a:t>55 pa nalogo 6.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124743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Rešitve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z="3600" dirty="0">
                <a:solidFill>
                  <a:srgbClr val="FF0000"/>
                </a:solidFill>
              </a:rPr>
              <a:t>Preveri </a:t>
            </a:r>
            <a:r>
              <a:rPr lang="sl-SI" sz="3600" dirty="0"/>
              <a:t>v rešitvah, kako uspešen/uspešna si bil/-a pri reševanju zgoraj omenjenih </a:t>
            </a:r>
            <a:r>
              <a:rPr lang="sl-SI" sz="3600" dirty="0" smtClean="0"/>
              <a:t>nalog.</a:t>
            </a:r>
          </a:p>
          <a:p>
            <a:pPr lvl="0"/>
            <a:r>
              <a:rPr lang="sl-SI" sz="3600" dirty="0" smtClean="0">
                <a:solidFill>
                  <a:srgbClr val="FF0000"/>
                </a:solidFill>
              </a:rPr>
              <a:t>Popravke </a:t>
            </a:r>
            <a:r>
              <a:rPr lang="sl-SI" sz="3600" dirty="0">
                <a:solidFill>
                  <a:srgbClr val="FF0000"/>
                </a:solidFill>
              </a:rPr>
              <a:t>si zapiši </a:t>
            </a:r>
            <a:r>
              <a:rPr lang="sl-SI" sz="3600" dirty="0"/>
              <a:t>z drugo barvo.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9445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6000" i="1" dirty="0" smtClean="0">
                <a:solidFill>
                  <a:srgbClr val="C00000"/>
                </a:solidFill>
              </a:rPr>
              <a:t>Bravo</a:t>
            </a:r>
            <a:r>
              <a:rPr lang="sl-SI" sz="6000" dirty="0" smtClean="0"/>
              <a:t>, uspelo ti je!</a:t>
            </a:r>
          </a:p>
          <a:p>
            <a:endParaRPr lang="sl-SI" sz="5400" dirty="0"/>
          </a:p>
          <a:p>
            <a:pPr marL="0" indent="0">
              <a:buNone/>
            </a:pPr>
            <a:r>
              <a:rPr lang="sl-SI" sz="3200" dirty="0" smtClean="0"/>
              <a:t>Je to posnemovalni ali razpoloženjski medmet? </a:t>
            </a:r>
            <a:r>
              <a:rPr lang="sl-SI" sz="3200" dirty="0" smtClean="0">
                <a:sym typeface="Wingdings" pitchFamily="2" charset="2"/>
              </a:rPr>
              <a:t>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248194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Oglej si sličice.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57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763" y="2103438"/>
            <a:ext cx="7864474" cy="3932237"/>
          </a:xfrm>
        </p:spPr>
      </p:pic>
    </p:spTree>
    <p:extLst>
      <p:ext uri="{BB962C8B-B14F-4D97-AF65-F5344CB8AC3E}">
        <p14:creationId xmlns:p14="http://schemas.microsoft.com/office/powerpoint/2010/main" val="338666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060" y="2103438"/>
            <a:ext cx="7877879" cy="3932237"/>
          </a:xfrm>
        </p:spPr>
      </p:pic>
    </p:spTree>
    <p:extLst>
      <p:ext uri="{BB962C8B-B14F-4D97-AF65-F5344CB8AC3E}">
        <p14:creationId xmlns:p14="http://schemas.microsoft.com/office/powerpoint/2010/main" val="20234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221" y="2103438"/>
            <a:ext cx="7855557" cy="3932237"/>
          </a:xfrm>
        </p:spPr>
      </p:pic>
    </p:spTree>
    <p:extLst>
      <p:ext uri="{BB962C8B-B14F-4D97-AF65-F5344CB8AC3E}">
        <p14:creationId xmlns:p14="http://schemas.microsoft.com/office/powerpoint/2010/main" val="78079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Kako je bil sestavljen pogovor?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600" dirty="0"/>
              <a:t>Iz vprašanj, ki jih je zastavljala mama, in odgovorov otroka.</a:t>
            </a:r>
          </a:p>
        </p:txBody>
      </p:sp>
    </p:spTree>
    <p:extLst>
      <p:ext uri="{BB962C8B-B14F-4D97-AF65-F5344CB8AC3E}">
        <p14:creationId xmlns:p14="http://schemas.microsoft.com/office/powerpoint/2010/main" val="167089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/>
              <a:t>Kdo se je pogovarjal?</a:t>
            </a:r>
            <a:r>
              <a:rPr lang="sl-SI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4000" dirty="0" smtClean="0"/>
              <a:t>Otrok in žival.</a:t>
            </a:r>
          </a:p>
          <a:p>
            <a:r>
              <a:rPr lang="sl-SI" sz="4000" dirty="0" smtClean="0"/>
              <a:t>Mama in žival.</a:t>
            </a:r>
          </a:p>
          <a:p>
            <a:r>
              <a:rPr lang="sl-SI" sz="4000" dirty="0" smtClean="0"/>
              <a:t>Mama in otrok.</a:t>
            </a:r>
          </a:p>
          <a:p>
            <a:r>
              <a:rPr lang="sl-SI" sz="4000" dirty="0" smtClean="0"/>
              <a:t>Živali med sabo.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411630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Kaj so izražali odgovori? 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3600" dirty="0" smtClean="0"/>
              <a:t>Razpoloženje otroka.</a:t>
            </a:r>
          </a:p>
          <a:p>
            <a:r>
              <a:rPr lang="sl-SI" sz="3600" dirty="0"/>
              <a:t>Posnemali so oglašanje živali. </a:t>
            </a:r>
            <a:endParaRPr lang="sl-SI" sz="3600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7929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Poglej </a:t>
            </a:r>
            <a:r>
              <a:rPr lang="sl-SI" b="1" dirty="0" smtClean="0"/>
              <a:t>naslednje </a:t>
            </a:r>
            <a:r>
              <a:rPr lang="sl-SI" b="1" dirty="0"/>
              <a:t>sličice.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42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TM03457510[[fn=Milo]]</Template>
  <TotalTime>173</TotalTime>
  <Words>242</Words>
  <Application>Microsoft Office PowerPoint</Application>
  <PresentationFormat>Širokozaslonsko</PresentationFormat>
  <Paragraphs>44</Paragraphs>
  <Slides>19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3" baseType="lpstr">
      <vt:lpstr>Century Gothic</vt:lpstr>
      <vt:lpstr>Garamond</vt:lpstr>
      <vt:lpstr>Wingdings</vt:lpstr>
      <vt:lpstr>Savon</vt:lpstr>
      <vt:lpstr>Joj, že?!</vt:lpstr>
      <vt:lpstr>Oglej si sličice.</vt:lpstr>
      <vt:lpstr>PowerPointova predstavitev</vt:lpstr>
      <vt:lpstr>PowerPointova predstavitev</vt:lpstr>
      <vt:lpstr>PowerPointova predstavitev</vt:lpstr>
      <vt:lpstr>Kako je bil sestavljen pogovor?</vt:lpstr>
      <vt:lpstr>Kdo se je pogovarjal? </vt:lpstr>
      <vt:lpstr>Kaj so izražali odgovori? </vt:lpstr>
      <vt:lpstr>Poglej naslednje sličice.</vt:lpstr>
      <vt:lpstr>PowerPointova predstavitev</vt:lpstr>
      <vt:lpstr>PowerPointova predstavitev</vt:lpstr>
      <vt:lpstr>PowerPointova predstavitev</vt:lpstr>
      <vt:lpstr>S katerimi besedami žalosti, zaskrbljenosti, presenečenja sta sogovorca izrazila svoje razpoloženje?</vt:lpstr>
      <vt:lpstr>Odpri delovni zvezek na str. 53</vt:lpstr>
      <vt:lpstr>Zapiši ugotovitev v zvezek</vt:lpstr>
      <vt:lpstr>PowerPointova predstavitev</vt:lpstr>
      <vt:lpstr>Odpri delovni zvezek</vt:lpstr>
      <vt:lpstr>Rešitve</vt:lpstr>
      <vt:lpstr>PowerPointova predstavitev</vt:lpstr>
    </vt:vector>
  </TitlesOfParts>
  <Company>MIZŠ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slovenski jezik tukaj in zdaj</dc:title>
  <dc:creator>Uporabnik</dc:creator>
  <cp:lastModifiedBy>Uporabnik</cp:lastModifiedBy>
  <cp:revision>21</cp:revision>
  <dcterms:created xsi:type="dcterms:W3CDTF">2020-10-01T11:30:40Z</dcterms:created>
  <dcterms:modified xsi:type="dcterms:W3CDTF">2020-10-20T10:39:45Z</dcterms:modified>
</cp:coreProperties>
</file>